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sldIdLst>
    <p:sldId id="263" r:id="rId2"/>
    <p:sldId id="256" r:id="rId3"/>
    <p:sldId id="257" r:id="rId4"/>
    <p:sldId id="258"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11/22/2021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1D8BD707-D9CF-40AE-B4C6-C98DA3205C09}" type="datetimeFigureOut">
              <a:rPr lang="en-US" smtClean="0"/>
              <a:pPr/>
              <a:t>11/22/2021</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6F15528-21DE-4FAA-801E-634DDDAF4B2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mailto:pradeeptawade26@yahoo.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2209800"/>
            <a:ext cx="7406640" cy="1472184"/>
          </a:xfrm>
        </p:spPr>
        <p:txBody>
          <a:bodyPr/>
          <a:lstStyle/>
          <a:p>
            <a:r>
              <a:rPr lang="en-US" b="1" dirty="0" smtClean="0"/>
              <a:t>Chapter - </a:t>
            </a:r>
            <a:r>
              <a:rPr lang="en-US" sz="4400" b="1" dirty="0">
                <a:effectLst>
                  <a:outerShdw blurRad="38100" dist="38100" dir="2700000" algn="tl">
                    <a:srgbClr val="000000">
                      <a:alpha val="43137"/>
                    </a:srgbClr>
                  </a:outerShdw>
                </a:effectLst>
              </a:rPr>
              <a:t>Redemption of Debentures</a:t>
            </a:r>
            <a:endParaRPr lang="mr-IN"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812986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81000"/>
            <a:ext cx="7406640" cy="914400"/>
          </a:xfrm>
        </p:spPr>
        <p:txBody>
          <a:bodyPr>
            <a:normAutofit/>
          </a:bodyPr>
          <a:lstStyle/>
          <a:p>
            <a:r>
              <a:rPr lang="en-US" sz="4000" b="1" dirty="0">
                <a:effectLst/>
              </a:rPr>
              <a:t>Redemption of Debentures</a:t>
            </a:r>
            <a:endParaRPr lang="mr-IN" sz="4000" dirty="0"/>
          </a:p>
        </p:txBody>
      </p:sp>
      <p:sp>
        <p:nvSpPr>
          <p:cNvPr id="3" name="Subtitle 2"/>
          <p:cNvSpPr>
            <a:spLocks noGrp="1"/>
          </p:cNvSpPr>
          <p:nvPr>
            <p:ph type="subTitle" idx="1"/>
          </p:nvPr>
        </p:nvSpPr>
        <p:spPr>
          <a:xfrm>
            <a:off x="1524000" y="1828800"/>
            <a:ext cx="7406640" cy="3886200"/>
          </a:xfrm>
        </p:spPr>
        <p:txBody>
          <a:bodyPr>
            <a:normAutofit/>
          </a:bodyPr>
          <a:lstStyle/>
          <a:p>
            <a:r>
              <a:rPr lang="en-US" b="1" u="sng" dirty="0" smtClean="0"/>
              <a:t>Meaning of Redemption-</a:t>
            </a:r>
          </a:p>
          <a:p>
            <a:r>
              <a:rPr lang="en-US" dirty="0" smtClean="0"/>
              <a:t>Period, Amount, Sources, and Mode </a:t>
            </a:r>
          </a:p>
          <a:p>
            <a:r>
              <a:rPr lang="en-US" b="1" u="sng" dirty="0" smtClean="0"/>
              <a:t>Types of Debentures-</a:t>
            </a:r>
          </a:p>
          <a:p>
            <a:pPr marL="484632" indent="-457200">
              <a:buFont typeface="Wingdings" panose="05000000000000000000" pitchFamily="2" charset="2"/>
              <a:buChar char="v"/>
            </a:pPr>
            <a:r>
              <a:rPr lang="en-US" dirty="0" smtClean="0"/>
              <a:t>Redeemable Debentures</a:t>
            </a:r>
          </a:p>
          <a:p>
            <a:pPr marL="484632" indent="-457200">
              <a:buFont typeface="Wingdings" panose="05000000000000000000" pitchFamily="2" charset="2"/>
              <a:buChar char="v"/>
            </a:pPr>
            <a:r>
              <a:rPr lang="en-US" dirty="0" smtClean="0"/>
              <a:t>Irredeemable Debentures</a:t>
            </a:r>
          </a:p>
          <a:p>
            <a:endParaRPr lang="en-US" dirty="0" smtClean="0"/>
          </a:p>
          <a:p>
            <a:pPr marL="484632" indent="-457200">
              <a:buFont typeface="Wingdings" panose="05000000000000000000" pitchFamily="2" charset="2"/>
              <a:buChar char="Ø"/>
            </a:pPr>
            <a:r>
              <a:rPr lang="en-US" dirty="0" smtClean="0"/>
              <a:t>Redemption  out of Capital</a:t>
            </a:r>
          </a:p>
          <a:p>
            <a:pPr marL="484632" indent="-457200">
              <a:buFont typeface="Wingdings" panose="05000000000000000000" pitchFamily="2" charset="2"/>
              <a:buChar char="Ø"/>
            </a:pPr>
            <a:r>
              <a:rPr lang="en-US" dirty="0" smtClean="0"/>
              <a:t>Redemption out of Profit</a:t>
            </a:r>
          </a:p>
          <a:p>
            <a:pPr marL="484632" indent="-457200">
              <a:buFont typeface="Wingdings" panose="05000000000000000000" pitchFamily="2" charset="2"/>
              <a:buChar char="v"/>
            </a:pPr>
            <a:endParaRPr lang="en-US" dirty="0" smtClean="0"/>
          </a:p>
          <a:p>
            <a:endParaRPr lang="mr-IN" dirty="0"/>
          </a:p>
        </p:txBody>
      </p:sp>
    </p:spTree>
    <p:extLst>
      <p:ext uri="{BB962C8B-B14F-4D97-AF65-F5344CB8AC3E}">
        <p14:creationId xmlns:p14="http://schemas.microsoft.com/office/powerpoint/2010/main" val="3503320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effectLst/>
              </a:rPr>
              <a:t>Redemption </a:t>
            </a:r>
            <a:r>
              <a:rPr lang="en-US" sz="4000" b="1" dirty="0">
                <a:effectLst/>
              </a:rPr>
              <a:t>of Debentures</a:t>
            </a:r>
            <a:endParaRPr lang="mr-IN" dirty="0"/>
          </a:p>
        </p:txBody>
      </p:sp>
      <p:sp>
        <p:nvSpPr>
          <p:cNvPr id="3" name="Content Placeholder 2"/>
          <p:cNvSpPr>
            <a:spLocks noGrp="1"/>
          </p:cNvSpPr>
          <p:nvPr>
            <p:ph idx="1"/>
          </p:nvPr>
        </p:nvSpPr>
        <p:spPr/>
        <p:txBody>
          <a:bodyPr/>
          <a:lstStyle/>
          <a:p>
            <a:r>
              <a:rPr lang="en-US" b="1" u="sng" dirty="0"/>
              <a:t>Redemption  out of </a:t>
            </a:r>
            <a:r>
              <a:rPr lang="en-US" b="1" u="sng" dirty="0" smtClean="0"/>
              <a:t>Capital-</a:t>
            </a:r>
          </a:p>
          <a:p>
            <a:pPr marL="82296" indent="0">
              <a:buNone/>
            </a:pPr>
            <a:endParaRPr lang="en-US" sz="2400" dirty="0"/>
          </a:p>
          <a:p>
            <a:pPr marL="82296" indent="0">
              <a:buNone/>
            </a:pPr>
            <a:r>
              <a:rPr lang="en-US" sz="2400" dirty="0" smtClean="0"/>
              <a:t>On redemption, the debenture holders are paid out of the cash or bank account, This reduces the working capital available with company, If no amount is set aside out of such redemption, such redemption is said to be out of the capital of the company.</a:t>
            </a:r>
            <a:endParaRPr lang="mr-IN" sz="2400" dirty="0"/>
          </a:p>
        </p:txBody>
      </p:sp>
    </p:spTree>
    <p:extLst>
      <p:ext uri="{BB962C8B-B14F-4D97-AF65-F5344CB8AC3E}">
        <p14:creationId xmlns:p14="http://schemas.microsoft.com/office/powerpoint/2010/main" val="26117299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b="1" dirty="0">
                <a:effectLst/>
              </a:rPr>
              <a:t>Redemption of Debentures</a:t>
            </a:r>
            <a:endParaRPr lang="mr-IN" dirty="0"/>
          </a:p>
        </p:txBody>
      </p:sp>
      <p:sp>
        <p:nvSpPr>
          <p:cNvPr id="3" name="Content Placeholder 2"/>
          <p:cNvSpPr>
            <a:spLocks noGrp="1"/>
          </p:cNvSpPr>
          <p:nvPr>
            <p:ph idx="1"/>
          </p:nvPr>
        </p:nvSpPr>
        <p:spPr/>
        <p:txBody>
          <a:bodyPr>
            <a:normAutofit/>
          </a:bodyPr>
          <a:lstStyle/>
          <a:p>
            <a:r>
              <a:rPr lang="en-US" b="1" u="sng" dirty="0"/>
              <a:t>Redemption  out of </a:t>
            </a:r>
            <a:r>
              <a:rPr lang="en-US" b="1" u="sng" dirty="0" smtClean="0"/>
              <a:t>Profit-</a:t>
            </a:r>
          </a:p>
          <a:p>
            <a:pPr marL="82296" indent="0">
              <a:buNone/>
            </a:pPr>
            <a:endParaRPr lang="en-US" b="1" u="sng" dirty="0"/>
          </a:p>
          <a:p>
            <a:pPr marL="82296" indent="0">
              <a:buNone/>
            </a:pPr>
            <a:r>
              <a:rPr lang="en-US" sz="2400" dirty="0" smtClean="0"/>
              <a:t>In this case, the debenture holders are paid out of the profits of the company. When adequate profits are transferred from the profits to Reserve account before redemption of debenture, such redemption is said to be out of profits.</a:t>
            </a:r>
          </a:p>
          <a:p>
            <a:pPr marL="82296" indent="0">
              <a:buNone/>
            </a:pPr>
            <a:r>
              <a:rPr lang="en-US" sz="2400" dirty="0" smtClean="0"/>
              <a:t>This may be done by creating debenture redemption reserve out of profits of every year.</a:t>
            </a:r>
            <a:endParaRPr lang="mr-IN" sz="2400" dirty="0"/>
          </a:p>
        </p:txBody>
      </p:sp>
    </p:spTree>
    <p:extLst>
      <p:ext uri="{BB962C8B-B14F-4D97-AF65-F5344CB8AC3E}">
        <p14:creationId xmlns:p14="http://schemas.microsoft.com/office/powerpoint/2010/main" val="26989954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effectLst/>
              </a:rPr>
              <a:t>Redemption of Debentures</a:t>
            </a:r>
            <a:endParaRPr lang="mr-IN" dirty="0"/>
          </a:p>
        </p:txBody>
      </p:sp>
      <p:sp>
        <p:nvSpPr>
          <p:cNvPr id="3" name="Content Placeholder 2"/>
          <p:cNvSpPr>
            <a:spLocks noGrp="1"/>
          </p:cNvSpPr>
          <p:nvPr>
            <p:ph idx="1"/>
          </p:nvPr>
        </p:nvSpPr>
        <p:spPr/>
        <p:txBody>
          <a:bodyPr/>
          <a:lstStyle/>
          <a:p>
            <a:r>
              <a:rPr lang="en-US" b="1" u="sng" dirty="0" smtClean="0"/>
              <a:t>Debenture Redemption Reserve-</a:t>
            </a:r>
            <a:endParaRPr lang="en-US" sz="2400" dirty="0"/>
          </a:p>
          <a:p>
            <a:pPr>
              <a:buFont typeface="Wingdings" panose="05000000000000000000" pitchFamily="2" charset="2"/>
              <a:buChar char="§"/>
            </a:pPr>
            <a:r>
              <a:rPr lang="en-US" sz="2400" dirty="0" smtClean="0"/>
              <a:t>Purpose of creation</a:t>
            </a:r>
          </a:p>
          <a:p>
            <a:pPr>
              <a:buFont typeface="Wingdings" panose="05000000000000000000" pitchFamily="2" charset="2"/>
              <a:buChar char="§"/>
            </a:pPr>
            <a:r>
              <a:rPr lang="en-US" sz="2400" dirty="0" smtClean="0"/>
              <a:t>Use</a:t>
            </a:r>
          </a:p>
          <a:p>
            <a:r>
              <a:rPr lang="en-US" sz="2400" dirty="0" smtClean="0"/>
              <a:t>Quantum- should not be less than 25% </a:t>
            </a:r>
          </a:p>
          <a:p>
            <a:r>
              <a:rPr lang="en-US" sz="2400" dirty="0" smtClean="0"/>
              <a:t>Deposit or Investment- at least 15% of the amount of debenture maturing during year.</a:t>
            </a:r>
          </a:p>
          <a:p>
            <a:r>
              <a:rPr lang="en-US" b="1" u="sng" dirty="0"/>
              <a:t>Debenture Redemption </a:t>
            </a:r>
            <a:r>
              <a:rPr lang="en-US" b="1" u="sng" dirty="0" smtClean="0"/>
              <a:t>Fund/S.F.-</a:t>
            </a:r>
          </a:p>
          <a:p>
            <a:pPr>
              <a:buFont typeface="Wingdings" panose="05000000000000000000" pitchFamily="2" charset="2"/>
              <a:buChar char="§"/>
            </a:pPr>
            <a:r>
              <a:rPr lang="en-US" sz="2400" dirty="0" smtClean="0"/>
              <a:t>Annual Instalment= Amount of Redemption X  Factor in S.F.</a:t>
            </a:r>
            <a:endParaRPr lang="en-US" sz="2400" dirty="0"/>
          </a:p>
          <a:p>
            <a:endParaRPr lang="en-US" sz="2400" dirty="0" smtClean="0"/>
          </a:p>
          <a:p>
            <a:pPr marL="82296" indent="0">
              <a:buNone/>
            </a:pPr>
            <a:endParaRPr lang="mr-IN" b="1" u="sng" dirty="0"/>
          </a:p>
        </p:txBody>
      </p:sp>
    </p:spTree>
    <p:extLst>
      <p:ext uri="{BB962C8B-B14F-4D97-AF65-F5344CB8AC3E}">
        <p14:creationId xmlns:p14="http://schemas.microsoft.com/office/powerpoint/2010/main" val="17094650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effectLst/>
              </a:rPr>
              <a:t>Redemption of Debentures</a:t>
            </a:r>
            <a:endParaRPr lang="mr-IN" dirty="0"/>
          </a:p>
        </p:txBody>
      </p:sp>
      <p:sp>
        <p:nvSpPr>
          <p:cNvPr id="3" name="Content Placeholder 2"/>
          <p:cNvSpPr>
            <a:spLocks noGrp="1"/>
          </p:cNvSpPr>
          <p:nvPr>
            <p:ph idx="1"/>
          </p:nvPr>
        </p:nvSpPr>
        <p:spPr/>
        <p:txBody>
          <a:bodyPr/>
          <a:lstStyle/>
          <a:p>
            <a:r>
              <a:rPr lang="en-US" b="1" u="sng" dirty="0"/>
              <a:t>Debenture Redemption </a:t>
            </a:r>
            <a:r>
              <a:rPr lang="en-US" b="1" u="sng" dirty="0" smtClean="0"/>
              <a:t>by Conversion Method-</a:t>
            </a:r>
          </a:p>
          <a:p>
            <a:pPr>
              <a:buFont typeface="Wingdings" panose="05000000000000000000" pitchFamily="2" charset="2"/>
              <a:buChar char="§"/>
            </a:pPr>
            <a:r>
              <a:rPr lang="en-US" sz="2400" dirty="0" smtClean="0"/>
              <a:t>Existing Debenture are converted into new class of Equity shares, Preference shares or Debentures.</a:t>
            </a:r>
          </a:p>
          <a:p>
            <a:pPr>
              <a:buFont typeface="Wingdings" panose="05000000000000000000" pitchFamily="2" charset="2"/>
              <a:buChar char="§"/>
            </a:pPr>
            <a:r>
              <a:rPr lang="en-US" sz="2400" dirty="0" smtClean="0"/>
              <a:t>This conversion may be issue at par, premium or discount.</a:t>
            </a:r>
          </a:p>
          <a:p>
            <a:pPr>
              <a:buFont typeface="Wingdings" panose="05000000000000000000" pitchFamily="2" charset="2"/>
              <a:buChar char="§"/>
            </a:pPr>
            <a:r>
              <a:rPr lang="en-US" sz="2400" dirty="0" smtClean="0"/>
              <a:t>Premium must be adjusted against Security premium only.</a:t>
            </a:r>
          </a:p>
          <a:p>
            <a:pPr>
              <a:buFont typeface="Wingdings" panose="05000000000000000000" pitchFamily="2" charset="2"/>
              <a:buChar char="§"/>
            </a:pPr>
            <a:r>
              <a:rPr lang="en-US" sz="2400" dirty="0" smtClean="0"/>
              <a:t>Debenture holders can also have option of Cash.</a:t>
            </a:r>
          </a:p>
          <a:p>
            <a:endParaRPr lang="en-US" sz="2400" dirty="0" smtClean="0"/>
          </a:p>
          <a:p>
            <a:endParaRPr lang="en-US" sz="2400" dirty="0" smtClean="0"/>
          </a:p>
          <a:p>
            <a:pPr marL="82296" indent="0">
              <a:buNone/>
            </a:pPr>
            <a:endParaRPr lang="en-US" sz="2400" dirty="0" smtClean="0"/>
          </a:p>
          <a:p>
            <a:pPr marL="82296" indent="0">
              <a:buNone/>
            </a:pPr>
            <a:endParaRPr lang="en-US" sz="2400" dirty="0"/>
          </a:p>
          <a:p>
            <a:endParaRPr lang="mr-IN" dirty="0"/>
          </a:p>
        </p:txBody>
      </p:sp>
    </p:spTree>
    <p:extLst>
      <p:ext uri="{BB962C8B-B14F-4D97-AF65-F5344CB8AC3E}">
        <p14:creationId xmlns:p14="http://schemas.microsoft.com/office/powerpoint/2010/main" val="1957824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effectLst/>
              </a:rPr>
              <a:t>Redemption of Debentures</a:t>
            </a:r>
            <a:endParaRPr lang="mr-IN" dirty="0"/>
          </a:p>
        </p:txBody>
      </p:sp>
      <p:sp>
        <p:nvSpPr>
          <p:cNvPr id="3" name="Content Placeholder 2"/>
          <p:cNvSpPr>
            <a:spLocks noGrp="1"/>
          </p:cNvSpPr>
          <p:nvPr>
            <p:ph idx="1"/>
          </p:nvPr>
        </p:nvSpPr>
        <p:spPr/>
        <p:txBody>
          <a:bodyPr/>
          <a:lstStyle/>
          <a:p>
            <a:r>
              <a:rPr lang="en-US" b="1" u="sng" dirty="0" smtClean="0"/>
              <a:t>Journal Entries on Conversion-</a:t>
            </a:r>
          </a:p>
          <a:p>
            <a:pPr marL="82296" indent="0">
              <a:buNone/>
            </a:pPr>
            <a:endParaRPr lang="en-US" u="sng" dirty="0" smtClean="0"/>
          </a:p>
          <a:p>
            <a:pPr>
              <a:buFont typeface="Wingdings" panose="05000000000000000000" pitchFamily="2" charset="2"/>
              <a:buChar char="§"/>
            </a:pPr>
            <a:r>
              <a:rPr lang="en-US" sz="2400" dirty="0" smtClean="0"/>
              <a:t>Amount due to debenture holders.</a:t>
            </a:r>
          </a:p>
          <a:p>
            <a:pPr>
              <a:buFont typeface="Wingdings" panose="05000000000000000000" pitchFamily="2" charset="2"/>
              <a:buChar char="§"/>
            </a:pPr>
            <a:r>
              <a:rPr lang="en-US" sz="2400" dirty="0" smtClean="0"/>
              <a:t>Conversion by issue of New Shares at par</a:t>
            </a:r>
          </a:p>
          <a:p>
            <a:pPr>
              <a:buFont typeface="Wingdings" panose="05000000000000000000" pitchFamily="2" charset="2"/>
              <a:buChar char="§"/>
            </a:pPr>
            <a:r>
              <a:rPr lang="en-US" sz="2400" dirty="0"/>
              <a:t>Conversion by issue of New Shares at </a:t>
            </a:r>
            <a:r>
              <a:rPr lang="en-US" sz="2400" dirty="0" smtClean="0"/>
              <a:t>Premium</a:t>
            </a:r>
          </a:p>
          <a:p>
            <a:pPr>
              <a:buFont typeface="Wingdings" panose="05000000000000000000" pitchFamily="2" charset="2"/>
              <a:buChar char="§"/>
            </a:pPr>
            <a:r>
              <a:rPr lang="en-US" sz="2400" dirty="0" smtClean="0"/>
              <a:t>Conversion /Option adopted of Cash</a:t>
            </a:r>
          </a:p>
          <a:p>
            <a:pPr>
              <a:buFont typeface="Wingdings" panose="05000000000000000000" pitchFamily="2" charset="2"/>
              <a:buChar char="§"/>
            </a:pPr>
            <a:r>
              <a:rPr lang="en-US" sz="2400" dirty="0" smtClean="0"/>
              <a:t>Transfer to General Reserve( If redeemed in cash)</a:t>
            </a:r>
          </a:p>
          <a:p>
            <a:pPr>
              <a:buFont typeface="Wingdings" panose="05000000000000000000" pitchFamily="2" charset="2"/>
              <a:buChar char="§"/>
            </a:pPr>
            <a:r>
              <a:rPr lang="en-US" sz="2400" dirty="0" smtClean="0"/>
              <a:t>Adjustment of Security Premium</a:t>
            </a:r>
          </a:p>
          <a:p>
            <a:pPr>
              <a:buFont typeface="Wingdings" panose="05000000000000000000" pitchFamily="2" charset="2"/>
              <a:buChar char="§"/>
            </a:pPr>
            <a:endParaRPr lang="en-US" sz="2400" dirty="0" smtClean="0"/>
          </a:p>
          <a:p>
            <a:pPr>
              <a:buFont typeface="Wingdings" panose="05000000000000000000" pitchFamily="2" charset="2"/>
              <a:buChar char="§"/>
            </a:pPr>
            <a:endParaRPr lang="mr-IN" sz="2400" dirty="0"/>
          </a:p>
        </p:txBody>
      </p:sp>
    </p:spTree>
    <p:extLst>
      <p:ext uri="{BB962C8B-B14F-4D97-AF65-F5344CB8AC3E}">
        <p14:creationId xmlns:p14="http://schemas.microsoft.com/office/powerpoint/2010/main" val="2096146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800" b="1" dirty="0">
                <a:effectLst>
                  <a:outerShdw blurRad="38100" dist="38100" dir="2700000" algn="tl">
                    <a:srgbClr val="000000">
                      <a:alpha val="43137"/>
                    </a:srgbClr>
                  </a:outerShdw>
                </a:effectLst>
              </a:rPr>
              <a:t>THANK YOU!!</a:t>
            </a:r>
            <a:endParaRPr lang="mr-IN" sz="4800" b="1"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1435608" y="1447800"/>
            <a:ext cx="7174992" cy="4114800"/>
          </a:xfrm>
        </p:spPr>
        <p:txBody>
          <a:bodyPr>
            <a:normAutofit/>
          </a:bodyPr>
          <a:lstStyle/>
          <a:p>
            <a:pPr algn="ctr"/>
            <a:endParaRPr lang="en-US" sz="2800" b="1" dirty="0" smtClean="0">
              <a:solidFill>
                <a:schemeClr val="accent1">
                  <a:lumMod val="50000"/>
                </a:schemeClr>
              </a:solidFill>
              <a:latin typeface="Times New Roman" panose="02020603050405020304" pitchFamily="18" charset="0"/>
              <a:cs typeface="Times New Roman" panose="02020603050405020304" pitchFamily="18" charset="0"/>
            </a:endParaRPr>
          </a:p>
          <a:p>
            <a:pPr algn="ctr"/>
            <a:r>
              <a:rPr lang="en-US" sz="2800" b="1" dirty="0" smtClean="0">
                <a:solidFill>
                  <a:schemeClr val="accent1">
                    <a:lumMod val="50000"/>
                  </a:schemeClr>
                </a:solidFill>
                <a:latin typeface="Times New Roman" panose="02020603050405020304" pitchFamily="18" charset="0"/>
                <a:cs typeface="Times New Roman" panose="02020603050405020304" pitchFamily="18" charset="0"/>
              </a:rPr>
              <a:t>Assistant </a:t>
            </a:r>
            <a:r>
              <a:rPr lang="en-US" sz="2800" b="1" dirty="0">
                <a:solidFill>
                  <a:schemeClr val="accent1">
                    <a:lumMod val="50000"/>
                  </a:schemeClr>
                </a:solidFill>
                <a:latin typeface="Times New Roman" panose="02020603050405020304" pitchFamily="18" charset="0"/>
                <a:cs typeface="Times New Roman" panose="02020603050405020304" pitchFamily="18" charset="0"/>
              </a:rPr>
              <a:t>Prof. Pradeep H. </a:t>
            </a:r>
            <a:r>
              <a:rPr lang="en-US" sz="2800" b="1" dirty="0" err="1" smtClean="0">
                <a:solidFill>
                  <a:schemeClr val="accent1">
                    <a:lumMod val="50000"/>
                  </a:schemeClr>
                </a:solidFill>
                <a:latin typeface="Times New Roman" panose="02020603050405020304" pitchFamily="18" charset="0"/>
                <a:cs typeface="Times New Roman" panose="02020603050405020304" pitchFamily="18" charset="0"/>
              </a:rPr>
              <a:t>Tawade</a:t>
            </a:r>
            <a:endParaRPr lang="en-US" sz="2800" dirty="0">
              <a:latin typeface="Times New Roman" panose="02020603050405020304" pitchFamily="18" charset="0"/>
              <a:cs typeface="Times New Roman" panose="02020603050405020304" pitchFamily="18" charset="0"/>
            </a:endParaRPr>
          </a:p>
          <a:p>
            <a:pPr algn="ctr"/>
            <a:r>
              <a:rPr lang="en-US" sz="2600" dirty="0">
                <a:latin typeface="Times New Roman" panose="02020603050405020304" pitchFamily="18" charset="0"/>
                <a:cs typeface="Times New Roman" panose="02020603050405020304" pitchFamily="18" charset="0"/>
              </a:rPr>
              <a:t>DEPARTMENT OF ACCOUNTANCY</a:t>
            </a:r>
            <a:r>
              <a:rPr lang="en-US" dirty="0">
                <a:latin typeface="Times New Roman" panose="02020603050405020304" pitchFamily="18" charset="0"/>
                <a:cs typeface="Times New Roman" panose="02020603050405020304" pitchFamily="18" charset="0"/>
              </a:rPr>
              <a:t>,</a:t>
            </a:r>
            <a:br>
              <a:rPr lang="en-US" dirty="0">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NSS College of Commerce &amp; Eco. </a:t>
            </a:r>
            <a:r>
              <a:rPr lang="en-US" sz="2800" dirty="0" err="1">
                <a:latin typeface="Times New Roman" panose="02020603050405020304" pitchFamily="18" charset="0"/>
                <a:cs typeface="Times New Roman" panose="02020603050405020304" pitchFamily="18" charset="0"/>
              </a:rPr>
              <a:t>Tardeo</a:t>
            </a:r>
            <a:r>
              <a:rPr lang="en-US" sz="2800" dirty="0">
                <a:latin typeface="Times New Roman" panose="02020603050405020304" pitchFamily="18" charset="0"/>
                <a:cs typeface="Times New Roman" panose="02020603050405020304" pitchFamily="18" charset="0"/>
              </a:rPr>
              <a:t>, Mumbai-34</a:t>
            </a:r>
          </a:p>
          <a:p>
            <a:pPr algn="ctr"/>
            <a:r>
              <a:rPr lang="en-US" sz="2400" dirty="0">
                <a:latin typeface="Times New Roman" panose="02020603050405020304" pitchFamily="18" charset="0"/>
                <a:cs typeface="Times New Roman" panose="02020603050405020304" pitchFamily="18" charset="0"/>
              </a:rPr>
              <a:t>Email ID  </a:t>
            </a:r>
            <a:r>
              <a:rPr lang="en-US" sz="2400" dirty="0">
                <a:latin typeface="Times New Roman" panose="02020603050405020304" pitchFamily="18" charset="0"/>
                <a:cs typeface="Times New Roman" panose="02020603050405020304" pitchFamily="18" charset="0"/>
                <a:hlinkClick r:id="rId2"/>
              </a:rPr>
              <a:t>pradeeptawade26@yahoo.com</a:t>
            </a:r>
            <a:endParaRPr lang="en-US" sz="2400" dirty="0">
              <a:latin typeface="Times New Roman" panose="02020603050405020304" pitchFamily="18" charset="0"/>
              <a:cs typeface="Times New Roman" panose="02020603050405020304" pitchFamily="18" charset="0"/>
            </a:endParaRPr>
          </a:p>
          <a:p>
            <a:pPr algn="ctr"/>
            <a:r>
              <a:rPr lang="en-US" sz="2400" dirty="0">
                <a:latin typeface="Times New Roman" panose="02020603050405020304" pitchFamily="18" charset="0"/>
                <a:cs typeface="Times New Roman" panose="02020603050405020304" pitchFamily="18" charset="0"/>
              </a:rPr>
              <a:t>Mobile No. 9619491859</a:t>
            </a: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a:p>
            <a:pPr algn="ctr"/>
            <a:endParaRPr lang="mr-IN" dirty="0"/>
          </a:p>
        </p:txBody>
      </p:sp>
    </p:spTree>
    <p:extLst>
      <p:ext uri="{BB962C8B-B14F-4D97-AF65-F5344CB8AC3E}">
        <p14:creationId xmlns:p14="http://schemas.microsoft.com/office/powerpoint/2010/main" val="3663503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79</TotalTime>
  <Words>323</Words>
  <Application>Microsoft Office PowerPoint</Application>
  <PresentationFormat>On-screen Show (4:3)</PresentationFormat>
  <Paragraphs>51</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Solstice</vt:lpstr>
      <vt:lpstr>Chapter - Redemption of Debentures</vt:lpstr>
      <vt:lpstr>Redemption of Debentures</vt:lpstr>
      <vt:lpstr>Redemption of Debentures</vt:lpstr>
      <vt:lpstr>Redemption of Debentures</vt:lpstr>
      <vt:lpstr>Redemption of Debentures</vt:lpstr>
      <vt:lpstr>Redemption of Debentures</vt:lpstr>
      <vt:lpstr>Redemption of Debentures</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Chapter-Redemption of Debentures</dc:title>
  <dc:creator>hp</dc:creator>
  <cp:lastModifiedBy>hp</cp:lastModifiedBy>
  <cp:revision>7</cp:revision>
  <dcterms:created xsi:type="dcterms:W3CDTF">2006-08-16T00:00:00Z</dcterms:created>
  <dcterms:modified xsi:type="dcterms:W3CDTF">2021-11-22T07:20:49Z</dcterms:modified>
</cp:coreProperties>
</file>